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B6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90"/>
  </p:normalViewPr>
  <p:slideViewPr>
    <p:cSldViewPr>
      <p:cViewPr>
        <p:scale>
          <a:sx n="60" d="100"/>
          <a:sy n="60" d="100"/>
        </p:scale>
        <p:origin x="-25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420" y="3322638"/>
            <a:ext cx="6423663" cy="15388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837" y="6059489"/>
            <a:ext cx="5290826" cy="27699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6598A2D-F75B-984D-92D5-C4A5F6220B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45252" y="9944862"/>
            <a:ext cx="1739455" cy="276999"/>
          </a:xfrm>
          <a:ln/>
        </p:spPr>
        <p:txBody>
          <a:bodyPr/>
          <a:lstStyle>
            <a:lvl1pPr>
              <a:defRPr/>
            </a:lvl1pPr>
          </a:lstStyle>
          <a:p>
            <a:fld id="{80FC40C7-A32F-2542-838F-12392BCB6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02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299" y="1323619"/>
            <a:ext cx="656225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1759" y="4500004"/>
            <a:ext cx="5579331" cy="2496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9300" y="2658794"/>
            <a:ext cx="5382150" cy="1319592"/>
          </a:xfrm>
          <a:prstGeom prst="rect">
            <a:avLst/>
          </a:prstGeom>
        </p:spPr>
        <p:txBody>
          <a:bodyPr vert="horz" wrap="square" lIns="0" tIns="1917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lang="en-GB" sz="3600" b="1" spc="-114" dirty="0">
                <a:solidFill>
                  <a:srgbClr val="231F20"/>
                </a:solidFill>
                <a:latin typeface="Arial"/>
                <a:cs typeface="Arial"/>
              </a:rPr>
              <a:t>Arithmetic Paper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lang="en-GB" sz="2800" b="1" spc="-4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 amounts.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52000" y="4500004"/>
          <a:ext cx="5401308" cy="2480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62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1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62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1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62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13384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First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1270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12700">
                      <a:solidFill>
                        <a:srgbClr val="2B2A29"/>
                      </a:solidFill>
                      <a:prstDash val="solid"/>
                    </a:lnR>
                    <a:lnT w="1270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384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2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Middle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1270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3384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1270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3384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 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birth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Month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1270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3384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School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1270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6350">
                      <a:solidFill>
                        <a:srgbClr val="2B2A2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3384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DfE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12700">
                      <a:solidFill>
                        <a:srgbClr val="2B2A29"/>
                      </a:solidFill>
                      <a:prstDash val="solid"/>
                    </a:lnL>
                    <a:lnR w="635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12700">
                      <a:solidFill>
                        <a:srgbClr val="2B2A29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B2A29"/>
                      </a:solidFill>
                      <a:prstDash val="solid"/>
                    </a:lnL>
                    <a:lnR w="12700">
                      <a:solidFill>
                        <a:srgbClr val="2B2A29"/>
                      </a:solidFill>
                      <a:prstDash val="solid"/>
                    </a:lnR>
                    <a:lnT w="6350">
                      <a:solidFill>
                        <a:srgbClr val="2B2A29"/>
                      </a:solidFill>
                      <a:prstDash val="solid"/>
                    </a:lnT>
                    <a:lnB w="12700">
                      <a:solidFill>
                        <a:srgbClr val="2B2A2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0" y="1224000"/>
            <a:ext cx="4968240" cy="1050290"/>
          </a:xfrm>
          <a:custGeom>
            <a:avLst/>
            <a:gdLst/>
            <a:ahLst/>
            <a:cxnLst/>
            <a:rect l="l" t="t" r="r" b="b"/>
            <a:pathLst>
              <a:path w="4968240" h="1050289">
                <a:moveTo>
                  <a:pt x="4967998" y="0"/>
                </a:moveTo>
                <a:lnTo>
                  <a:pt x="0" y="0"/>
                </a:lnTo>
                <a:lnTo>
                  <a:pt x="0" y="1049997"/>
                </a:lnTo>
                <a:lnTo>
                  <a:pt x="4751997" y="1049997"/>
                </a:lnTo>
                <a:lnTo>
                  <a:pt x="4876873" y="1046622"/>
                </a:lnTo>
                <a:lnTo>
                  <a:pt x="4940998" y="1022997"/>
                </a:lnTo>
                <a:lnTo>
                  <a:pt x="4964623" y="958872"/>
                </a:lnTo>
                <a:lnTo>
                  <a:pt x="4967998" y="833996"/>
                </a:lnTo>
                <a:lnTo>
                  <a:pt x="4967998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FF6B60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720001"/>
            <a:ext cx="4968240" cy="504190"/>
          </a:xfrm>
          <a:custGeom>
            <a:avLst/>
            <a:gdLst/>
            <a:ahLst/>
            <a:cxnLst/>
            <a:rect l="l" t="t" r="r" b="b"/>
            <a:pathLst>
              <a:path w="4968240" h="504190">
                <a:moveTo>
                  <a:pt x="4751997" y="0"/>
                </a:moveTo>
                <a:lnTo>
                  <a:pt x="0" y="0"/>
                </a:lnTo>
                <a:lnTo>
                  <a:pt x="0" y="503999"/>
                </a:lnTo>
                <a:lnTo>
                  <a:pt x="4967998" y="503999"/>
                </a:lnTo>
                <a:lnTo>
                  <a:pt x="4967998" y="216001"/>
                </a:lnTo>
                <a:lnTo>
                  <a:pt x="4964623" y="91125"/>
                </a:lnTo>
                <a:lnTo>
                  <a:pt x="4940998" y="27000"/>
                </a:lnTo>
                <a:lnTo>
                  <a:pt x="4876873" y="3375"/>
                </a:lnTo>
                <a:lnTo>
                  <a:pt x="4751997" y="0"/>
                </a:lnTo>
                <a:close/>
              </a:path>
            </a:pathLst>
          </a:custGeom>
          <a:solidFill>
            <a:srgbClr val="2B2A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300" y="803224"/>
            <a:ext cx="424155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000" b="1" spc="5" dirty="0" smtClean="0">
                <a:solidFill>
                  <a:srgbClr val="FFFFFF"/>
                </a:solidFill>
                <a:latin typeface="Arial"/>
                <a:cs typeface="Arial"/>
              </a:rPr>
              <a:t>Variation theory.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0299" y="1323619"/>
            <a:ext cx="325755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310" dirty="0">
                <a:solidFill>
                  <a:schemeClr val="tx1"/>
                </a:solidFill>
              </a:rPr>
              <a:t>Year 6</a:t>
            </a:r>
            <a:endParaRPr spc="280" dirty="0">
              <a:solidFill>
                <a:schemeClr val="tx1"/>
              </a:solidFill>
            </a:endParaRPr>
          </a:p>
        </p:txBody>
      </p:sp>
      <p:pic>
        <p:nvPicPr>
          <p:cNvPr id="8" name="Picture 2" descr="tile_paper_medgr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1" t="33791" r="26758" b="28877"/>
          <a:stretch>
            <a:fillRect/>
          </a:stretch>
        </p:blipFill>
        <p:spPr bwMode="auto">
          <a:xfrm>
            <a:off x="5454650" y="934872"/>
            <a:ext cx="120105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2551" t="33791" r="26758" b="28877"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Hexagon 5"/>
          <p:cNvSpPr>
            <a:spLocks noChangeArrowheads="1"/>
          </p:cNvSpPr>
          <p:nvPr/>
        </p:nvSpPr>
        <p:spPr bwMode="auto">
          <a:xfrm>
            <a:off x="6029833" y="8839200"/>
            <a:ext cx="952500" cy="8509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50800" algn="ctr">
            <a:solidFill>
              <a:srgbClr val="FFFF00"/>
            </a:solidFill>
            <a:miter lim="400000"/>
            <a:headEnd/>
            <a:tailEnd/>
          </a:ln>
          <a:effectLst>
            <a:outerShdw algn="ctr" rotWithShape="0">
              <a:srgbClr val="000000">
                <a:alpha val="50000"/>
              </a:srgbClr>
            </a:outerShdw>
          </a:effectLst>
        </p:spPr>
        <p:txBody>
          <a:bodyPr wrap="square" lIns="15663" tIns="15663" rIns="15663" bIns="15663" anchor="ctr">
            <a:spAutoFit/>
          </a:bodyPr>
          <a:lstStyle/>
          <a:p>
            <a:endParaRPr lang="en-GB" altLang="en-US"/>
          </a:p>
        </p:txBody>
      </p:sp>
      <p:sp>
        <p:nvSpPr>
          <p:cNvPr id="10" name="Hexagon 6"/>
          <p:cNvSpPr>
            <a:spLocks noChangeArrowheads="1"/>
          </p:cNvSpPr>
          <p:nvPr/>
        </p:nvSpPr>
        <p:spPr bwMode="auto">
          <a:xfrm>
            <a:off x="5264150" y="8355013"/>
            <a:ext cx="952500" cy="8509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66"/>
          </a:solidFill>
          <a:ln w="50800" algn="ctr">
            <a:solidFill>
              <a:srgbClr val="FFFF66"/>
            </a:solidFill>
            <a:miter lim="400000"/>
            <a:headEnd/>
            <a:tailEnd/>
          </a:ln>
          <a:effectLst>
            <a:outerShdw algn="ctr" rotWithShape="0">
              <a:srgbClr val="000000">
                <a:alpha val="50000"/>
              </a:srgbClr>
            </a:outerShdw>
          </a:effectLst>
        </p:spPr>
        <p:txBody>
          <a:bodyPr wrap="square" lIns="15663" tIns="15663" rIns="15663" bIns="15663" anchor="ctr">
            <a:spAutoFit/>
          </a:bodyPr>
          <a:lstStyle/>
          <a:p>
            <a:endParaRPr lang="en-GB" altLang="en-US"/>
          </a:p>
        </p:txBody>
      </p:sp>
      <p:sp>
        <p:nvSpPr>
          <p:cNvPr id="11" name="Hexagon 7"/>
          <p:cNvSpPr>
            <a:spLocks noChangeArrowheads="1"/>
          </p:cNvSpPr>
          <p:nvPr/>
        </p:nvSpPr>
        <p:spPr bwMode="auto">
          <a:xfrm>
            <a:off x="6015287" y="8001000"/>
            <a:ext cx="952500" cy="850900"/>
          </a:xfrm>
          <a:prstGeom prst="hexagon">
            <a:avLst>
              <a:gd name="adj" fmla="val 25000"/>
              <a:gd name="vf" fmla="val 115470"/>
            </a:avLst>
          </a:prstGeom>
          <a:noFill/>
          <a:ln w="50800" algn="ctr">
            <a:solidFill>
              <a:srgbClr val="FFFF00"/>
            </a:solidFill>
            <a:miter lim="400000"/>
            <a:headEnd/>
            <a:tailEnd/>
          </a:ln>
          <a:effectLst>
            <a:outerShdw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5663" tIns="15663" rIns="15663" bIns="15663" anchor="ctr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74525"/>
              </p:ext>
            </p:extLst>
          </p:nvPr>
        </p:nvGraphicFramePr>
        <p:xfrm>
          <a:off x="599039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R="3961765" algn="ctr">
                        <a:lnSpc>
                          <a:spcPts val="1705"/>
                        </a:lnSpc>
                        <a:spcBef>
                          <a:spcPts val="1520"/>
                        </a:spcBef>
                      </a:pP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 of 2000=</a:t>
                      </a:r>
                      <a:endParaRPr lang="en-GB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93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100" dirty="0" smtClean="0">
                          <a:latin typeface="Times New Roman"/>
                          <a:cs typeface="Times New Roman"/>
                        </a:rPr>
                        <a:t>  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5854966" y="10166902"/>
            <a:ext cx="9080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225" dirty="0">
                <a:solidFill>
                  <a:srgbClr val="231F20"/>
                </a:solidFill>
                <a:latin typeface="Arial"/>
                <a:cs typeface="Arial"/>
              </a:rPr>
              <a:t>11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2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71386" y="5993600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71386" y="5993600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/>
          <p:cNvSpPr/>
          <p:nvPr/>
        </p:nvSpPr>
        <p:spPr>
          <a:xfrm>
            <a:off x="2799562" y="85871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10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66826"/>
              </p:ext>
            </p:extLst>
          </p:nvPr>
        </p:nvGraphicFramePr>
        <p:xfrm>
          <a:off x="641180" y="3822700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lang="en-GB"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2% of 200 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object 3"/>
          <p:cNvSpPr/>
          <p:nvPr/>
        </p:nvSpPr>
        <p:spPr>
          <a:xfrm>
            <a:off x="2897505" y="3930016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299" y="10166902"/>
            <a:ext cx="9448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80" dirty="0">
                <a:solidFill>
                  <a:srgbClr val="231F20"/>
                </a:solidFill>
                <a:latin typeface="Arial"/>
                <a:cs typeface="Arial"/>
              </a:rPr>
              <a:t>12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58740"/>
              </p:ext>
            </p:extLst>
          </p:nvPr>
        </p:nvGraphicFramePr>
        <p:xfrm>
          <a:off x="360000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lang="en-GB"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11% x 1000 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798895"/>
              </p:ext>
            </p:extLst>
          </p:nvPr>
        </p:nvGraphicFramePr>
        <p:xfrm>
          <a:off x="425450" y="4279900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lang="en-GB"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11% of 100 </a:t>
                      </a: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object 3"/>
          <p:cNvSpPr/>
          <p:nvPr/>
        </p:nvSpPr>
        <p:spPr>
          <a:xfrm>
            <a:off x="2632655" y="85871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3"/>
          <p:cNvSpPr/>
          <p:nvPr/>
        </p:nvSpPr>
        <p:spPr>
          <a:xfrm>
            <a:off x="2711450" y="435870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6"/>
          <p:cNvSpPr/>
          <p:nvPr/>
        </p:nvSpPr>
        <p:spPr>
          <a:xfrm>
            <a:off x="6445250" y="2717608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491363" y="6337300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23288"/>
              </p:ext>
            </p:extLst>
          </p:nvPr>
        </p:nvGraphicFramePr>
        <p:xfrm>
          <a:off x="599039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51%</a:t>
                      </a:r>
                      <a:r>
                        <a:rPr lang="en-GB" sz="1800" spc="6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1000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5817323" y="10166902"/>
            <a:ext cx="9455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80" dirty="0">
                <a:solidFill>
                  <a:srgbClr val="231F20"/>
                </a:solidFill>
                <a:latin typeface="Arial"/>
                <a:cs typeface="Arial"/>
              </a:rPr>
              <a:t>13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2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85" dirty="0">
                <a:solidFill>
                  <a:srgbClr val="231F20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7138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7138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06191"/>
              </p:ext>
            </p:extLst>
          </p:nvPr>
        </p:nvGraphicFramePr>
        <p:xfrm>
          <a:off x="577850" y="698500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en-GB"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11% of 10 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object 6"/>
          <p:cNvSpPr/>
          <p:nvPr/>
        </p:nvSpPr>
        <p:spPr>
          <a:xfrm>
            <a:off x="6643763" y="2755900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/>
        </p:nvSpPr>
        <p:spPr>
          <a:xfrm>
            <a:off x="3092448" y="85871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3"/>
          <p:cNvSpPr/>
          <p:nvPr/>
        </p:nvSpPr>
        <p:spPr>
          <a:xfrm>
            <a:off x="3092449" y="38989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17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17413"/>
              </p:ext>
            </p:extLst>
          </p:nvPr>
        </p:nvGraphicFramePr>
        <p:xfrm>
          <a:off x="577850" y="6794500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en-GB"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51% x</a:t>
                      </a:r>
                      <a:r>
                        <a:rPr lang="en-GB" sz="1800" spc="6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100 </a:t>
                      </a: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" name="object 3"/>
          <p:cNvSpPr/>
          <p:nvPr/>
        </p:nvSpPr>
        <p:spPr>
          <a:xfrm>
            <a:off x="3092450" y="6870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61329"/>
              </p:ext>
            </p:extLst>
          </p:nvPr>
        </p:nvGraphicFramePr>
        <p:xfrm>
          <a:off x="349250" y="3746500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lang="en-GB"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49% of 100 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526218"/>
              </p:ext>
            </p:extLst>
          </p:nvPr>
        </p:nvGraphicFramePr>
        <p:xfrm>
          <a:off x="360000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49% of 1000 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97299" y="10166902"/>
            <a:ext cx="949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65" dirty="0">
                <a:solidFill>
                  <a:srgbClr val="231F20"/>
                </a:solidFill>
                <a:latin typeface="Arial"/>
                <a:cs typeface="Arial"/>
              </a:rPr>
              <a:t>14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2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85" dirty="0">
                <a:solidFill>
                  <a:srgbClr val="231F20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32346" y="5827267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32346" y="5837484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/>
          <p:cNvSpPr/>
          <p:nvPr/>
        </p:nvSpPr>
        <p:spPr>
          <a:xfrm>
            <a:off x="2787650" y="85871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3"/>
          <p:cNvSpPr/>
          <p:nvPr/>
        </p:nvSpPr>
        <p:spPr>
          <a:xfrm>
            <a:off x="2787649" y="3822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011007"/>
              </p:ext>
            </p:extLst>
          </p:nvPr>
        </p:nvGraphicFramePr>
        <p:xfrm>
          <a:off x="599039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40665">
                        <a:lnSpc>
                          <a:spcPts val="1345"/>
                        </a:lnSpc>
                      </a:pPr>
                      <a:endParaRPr lang="en-GB" sz="2000" baseline="0" dirty="0" smtClean="0">
                        <a:latin typeface="Arial"/>
                        <a:cs typeface="Arial"/>
                      </a:endParaRPr>
                    </a:p>
                    <a:p>
                      <a:pPr marL="240665">
                        <a:lnSpc>
                          <a:spcPts val="1345"/>
                        </a:lnSpc>
                      </a:pPr>
                      <a:r>
                        <a:rPr lang="en-GB" sz="2000" baseline="0" dirty="0" smtClean="0">
                          <a:latin typeface="Arial"/>
                          <a:cs typeface="Arial"/>
                        </a:rPr>
                        <a:t>99% of 2000 </a:t>
                      </a:r>
                      <a:r>
                        <a:rPr lang="en-GB" sz="2000" baseline="0" dirty="0" smtClean="0">
                          <a:latin typeface="Arial"/>
                          <a:cs typeface="Arial"/>
                        </a:rPr>
                        <a:t>=</a:t>
                      </a:r>
                      <a:endParaRPr lang="en-GB" sz="2000" dirty="0" smtClean="0">
                        <a:latin typeface="Arial"/>
                        <a:cs typeface="Arial"/>
                      </a:endParaRPr>
                    </a:p>
                  </a:txBody>
                  <a:tcPr marL="0" marR="0" marT="193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85638"/>
              </p:ext>
            </p:extLst>
          </p:nvPr>
        </p:nvGraphicFramePr>
        <p:xfrm>
          <a:off x="599039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R="3961765" algn="l">
                        <a:lnSpc>
                          <a:spcPts val="1705"/>
                        </a:lnSpc>
                        <a:spcBef>
                          <a:spcPts val="1520"/>
                        </a:spcBef>
                      </a:pPr>
                      <a:r>
                        <a:rPr lang="en-GB" sz="1800" u="none" spc="70" baseline="0" dirty="0" smtClean="0">
                          <a:solidFill>
                            <a:srgbClr val="231F20"/>
                          </a:solidFill>
                          <a:uFillTx/>
                          <a:latin typeface="Arial"/>
                          <a:cs typeface="Arial"/>
                        </a:rPr>
                        <a:t>99% x 200= 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3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5819025" y="10166902"/>
            <a:ext cx="94424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85" dirty="0">
                <a:solidFill>
                  <a:srgbClr val="231F20"/>
                </a:solidFill>
                <a:latin typeface="Arial"/>
                <a:cs typeface="Arial"/>
              </a:rPr>
              <a:t>15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20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/>
          <p:cNvSpPr/>
          <p:nvPr/>
        </p:nvSpPr>
        <p:spPr>
          <a:xfrm>
            <a:off x="3168650" y="85871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3"/>
          <p:cNvSpPr/>
          <p:nvPr/>
        </p:nvSpPr>
        <p:spPr>
          <a:xfrm>
            <a:off x="3168650" y="3822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09503"/>
              </p:ext>
            </p:extLst>
          </p:nvPr>
        </p:nvGraphicFramePr>
        <p:xfrm>
          <a:off x="360000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99%</a:t>
                      </a:r>
                      <a:r>
                        <a:rPr lang="en-GB" sz="1800" spc="6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x 20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2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895298"/>
              </p:ext>
            </p:extLst>
          </p:nvPr>
        </p:nvGraphicFramePr>
        <p:xfrm>
          <a:off x="360000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ts val="1705"/>
                        </a:lnSpc>
                        <a:spcBef>
                          <a:spcPts val="1520"/>
                        </a:spcBef>
                      </a:pPr>
                      <a:r>
                        <a:rPr lang="en-GB" sz="2000" baseline="0" dirty="0" smtClean="0">
                          <a:latin typeface="Arial"/>
                          <a:cs typeface="Arial"/>
                        </a:rPr>
                        <a:t>110% x 10 </a:t>
                      </a:r>
                      <a:r>
                        <a:rPr lang="en-GB" sz="2000" dirty="0" smtClean="0">
                          <a:latin typeface="Arial"/>
                          <a:cs typeface="Arial"/>
                        </a:rPr>
                        <a:t>=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93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97299" y="10166902"/>
            <a:ext cx="9486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7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en-GB" sz="1200" b="1" spc="-7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2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21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/>
          <p:cNvSpPr/>
          <p:nvPr/>
        </p:nvSpPr>
        <p:spPr>
          <a:xfrm>
            <a:off x="2863850" y="85871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3"/>
          <p:cNvSpPr/>
          <p:nvPr/>
        </p:nvSpPr>
        <p:spPr>
          <a:xfrm>
            <a:off x="2764034" y="3822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702696"/>
              </p:ext>
            </p:extLst>
          </p:nvPr>
        </p:nvGraphicFramePr>
        <p:xfrm>
          <a:off x="599039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35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40665">
                        <a:lnSpc>
                          <a:spcPts val="1705"/>
                        </a:lnSpc>
                        <a:spcBef>
                          <a:spcPts val="1520"/>
                        </a:spcBef>
                      </a:pPr>
                      <a:r>
                        <a:rPr lang="en-GB" sz="2000" dirty="0" smtClean="0">
                          <a:latin typeface="Arial"/>
                          <a:cs typeface="Arial"/>
                        </a:rPr>
                        <a:t>120% x 10 </a:t>
                      </a:r>
                      <a:r>
                        <a:rPr lang="en-GB" sz="2000" baseline="0" dirty="0" smtClean="0">
                          <a:latin typeface="Arial"/>
                          <a:cs typeface="Arial"/>
                        </a:rPr>
                        <a:t>=</a:t>
                      </a:r>
                      <a:endParaRPr sz="1800" dirty="0" smtClean="0">
                        <a:latin typeface="Arial"/>
                        <a:cs typeface="Arial"/>
                      </a:endParaRPr>
                    </a:p>
                  </a:txBody>
                  <a:tcPr marL="0" marR="0" marT="193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5829071" y="10166902"/>
            <a:ext cx="9340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125" dirty="0">
                <a:solidFill>
                  <a:srgbClr val="231F20"/>
                </a:solidFill>
                <a:latin typeface="Arial"/>
                <a:cs typeface="Arial"/>
              </a:rPr>
              <a:t>17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1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71386" y="5988088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71386" y="5988088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07599"/>
              </p:ext>
            </p:extLst>
          </p:nvPr>
        </p:nvGraphicFramePr>
        <p:xfrm>
          <a:off x="577850" y="3822700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en-GB" sz="1800" b="1" spc="130" dirty="0" smtClean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40665">
                        <a:lnSpc>
                          <a:spcPts val="1705"/>
                        </a:lnSpc>
                        <a:spcBef>
                          <a:spcPts val="1520"/>
                        </a:spcBef>
                      </a:pPr>
                      <a:r>
                        <a:rPr lang="en-GB" sz="2000" dirty="0" smtClean="0">
                          <a:latin typeface="Arial"/>
                          <a:cs typeface="Arial"/>
                        </a:rPr>
                        <a:t>125% x 200</a:t>
                      </a:r>
                      <a:r>
                        <a:rPr lang="en-GB" sz="2000" baseline="0" dirty="0" smtClean="0">
                          <a:latin typeface="Arial"/>
                          <a:cs typeface="Arial"/>
                        </a:rPr>
                        <a:t> =</a:t>
                      </a:r>
                      <a:endParaRPr sz="1800" dirty="0" smtClean="0">
                        <a:latin typeface="Arial"/>
                        <a:cs typeface="Arial"/>
                      </a:endParaRPr>
                    </a:p>
                  </a:txBody>
                  <a:tcPr marL="0" marR="0" marT="19304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object 3"/>
          <p:cNvSpPr/>
          <p:nvPr/>
        </p:nvSpPr>
        <p:spPr>
          <a:xfrm>
            <a:off x="3168650" y="85871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3"/>
          <p:cNvSpPr/>
          <p:nvPr/>
        </p:nvSpPr>
        <p:spPr>
          <a:xfrm>
            <a:off x="3168650" y="3930016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10">
            <a:extLst>
              <a:ext uri="{FF2B5EF4-FFF2-40B4-BE49-F238E27FC236}">
                <a16:creationId xmlns="" xmlns:a16="http://schemas.microsoft.com/office/drawing/2014/main" id="{1D8AEE32-F0F4-3D4E-9F52-1FCB9FD64D34}"/>
              </a:ext>
            </a:extLst>
          </p:cNvPr>
          <p:cNvSpPr txBox="1">
            <a:spLocks/>
          </p:cNvSpPr>
          <p:nvPr/>
        </p:nvSpPr>
        <p:spPr bwMode="auto">
          <a:xfrm>
            <a:off x="501650" y="90033"/>
            <a:ext cx="6465886" cy="40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5663" tIns="15663" rIns="15663" bIns="15663" anchor="ctr">
            <a:spAutoFit/>
          </a:bodyPr>
          <a:lstStyle>
            <a:lvl1pPr defTabSz="457200" eaLnBrk="0"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1pPr>
            <a:lvl2pPr marL="742950" indent="-285750" defTabSz="457200" eaLnBrk="0"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2pPr>
            <a:lvl3pPr marL="1143000" indent="-228600" defTabSz="457200" eaLnBrk="0"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3pPr>
            <a:lvl4pPr marL="1600200" indent="-228600" defTabSz="457200" eaLnBrk="0"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4pPr>
            <a:lvl5pPr marL="2057400" indent="-228600" defTabSz="457200" eaLnBrk="0"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6300" algn="ctr"/>
                <a:tab pos="6819900" algn="r"/>
              </a:tabLst>
              <a:defRPr sz="3400">
                <a:solidFill>
                  <a:srgbClr val="000000"/>
                </a:solidFill>
                <a:latin typeface="Helvetica Light" panose="020B0403020202020204" pitchFamily="34" charset="0"/>
                <a:ea typeface="Helvetica Light" panose="020B0403020202020204" pitchFamily="34" charset="0"/>
                <a:cs typeface="Helvetica Light" panose="020B0403020202020204" pitchFamily="34" charset="0"/>
                <a:sym typeface="Helvetica Light" panose="020B0403020202020204" pitchFamily="34" charset="0"/>
              </a:defRPr>
            </a:lvl9pPr>
          </a:lstStyle>
          <a:p>
            <a:pPr algn="l" eaLnBrk="1"/>
            <a:r>
              <a:rPr lang="en-US" altLang="en-US" sz="2400" dirty="0" smtClean="0">
                <a:latin typeface="Gill Sans SemiBold" panose="020B0502020104020203" pitchFamily="34" charset="-79"/>
                <a:ea typeface="Gill Sans SemiBold" panose="020B0502020104020203" pitchFamily="34" charset="-79"/>
                <a:cs typeface="Gill Sans SemiBold" panose="020B0502020104020203" pitchFamily="34" charset="-79"/>
                <a:sym typeface="Gill Sans SemiBold" panose="020B0502020104020203" pitchFamily="34" charset="-79"/>
              </a:rPr>
              <a:t>Variation theory	 </a:t>
            </a:r>
            <a:r>
              <a:rPr lang="en-US" altLang="en-US" sz="2000" dirty="0" smtClean="0">
                <a:latin typeface="Gill Sans SemiBold" panose="020B0502020104020203" pitchFamily="34" charset="-79"/>
                <a:ea typeface="Gill Sans SemiBold" panose="020B0502020104020203" pitchFamily="34" charset="-79"/>
                <a:cs typeface="Gill Sans SemiBold" panose="020B0502020104020203" pitchFamily="34" charset="-79"/>
                <a:sym typeface="Gill Sans SemiBold" panose="020B0502020104020203" pitchFamily="34" charset="-79"/>
              </a:rPr>
              <a:t>Year 6	</a:t>
            </a:r>
            <a:r>
              <a:rPr lang="en-US" altLang="en-US" sz="1400" dirty="0" smtClean="0">
                <a:latin typeface="Gill Sans SemiBold" panose="020B0502020104020203" pitchFamily="34" charset="-79"/>
                <a:ea typeface="Gill Sans SemiBold" panose="020B0502020104020203" pitchFamily="34" charset="-79"/>
                <a:cs typeface="Gill Sans SemiBold" panose="020B0502020104020203" pitchFamily="34" charset="-79"/>
                <a:sym typeface="Gill Sans SemiBold" panose="020B0502020104020203" pitchFamily="34" charset="-79"/>
              </a:rPr>
              <a:t>Percent of amounts.</a:t>
            </a:r>
            <a:endParaRPr lang="en-US" altLang="en-US" sz="1400" dirty="0"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graphicFrame>
        <p:nvGraphicFramePr>
          <p:cNvPr id="5" name="Group 2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421BF66B-29D9-5145-B20B-D1C5EC841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247444"/>
              </p:ext>
            </p:extLst>
          </p:nvPr>
        </p:nvGraphicFramePr>
        <p:xfrm>
          <a:off x="401390" y="850900"/>
          <a:ext cx="6666405" cy="9283212"/>
        </p:xfrm>
        <a:graphic>
          <a:graphicData uri="http://schemas.openxmlformats.org/drawingml/2006/table">
            <a:tbl>
              <a:tblPr/>
              <a:tblGrid>
                <a:gridCol w="1142893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0"/>
                    </a:ext>
                  </a:extLst>
                </a:gridCol>
                <a:gridCol w="3106619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1"/>
                    </a:ext>
                  </a:extLst>
                </a:gridCol>
                <a:gridCol w="2416893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2"/>
                    </a:ext>
                  </a:extLst>
                </a:gridCol>
              </a:tblGrid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10% of 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199589121"/>
                  </a:ext>
                </a:extLst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10% of 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3.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10% of 1000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4.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10% of 20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2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5.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10% of 200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20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6.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10% of 2000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200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7.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5% of 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0.5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8.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5% of 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9.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5% of 1000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10.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5% of 20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11.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5% of 200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12.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5% of 2000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13.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15% of 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1.5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14.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15% x 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15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15.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15% of 1000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150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16.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15% of 20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3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17.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15% of 200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30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18.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15% of 2000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300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19.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1% of 1000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20.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1% of 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21.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1% of 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0.1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22.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2% of 2000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40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23.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2% of 200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4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24.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11% of 1000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25.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11% of 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26.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11% of 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1.1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27.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51% of 1000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28.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51% of 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51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29.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49% of 1000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490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30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49% of 100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49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31.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99% of 2000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1980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32.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99% of 200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198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33.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99% of 20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19.8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34.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110% of 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35.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120% of 10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12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7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36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125% of 200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250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AA9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0604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73572" y="10166902"/>
            <a:ext cx="8896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7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200" b="1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1839" y="3402609"/>
          <a:ext cx="1764662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59139" y="4494263"/>
            <a:ext cx="5335905" cy="1494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answers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should be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given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200" spc="-2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single</a:t>
            </a:r>
            <a:r>
              <a:rPr sz="1200" spc="2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value.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  <a:spcBef>
                <a:spcPts val="705"/>
              </a:spcBef>
            </a:pP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questions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expressed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200" spc="20" dirty="0">
                <a:solidFill>
                  <a:srgbClr val="231F20"/>
                </a:solidFill>
                <a:latin typeface="Arial"/>
                <a:cs typeface="Arial"/>
              </a:rPr>
              <a:t>common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fractions or mixed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numbers, you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should 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give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your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answers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200" spc="20" dirty="0">
                <a:solidFill>
                  <a:srgbClr val="231F20"/>
                </a:solidFill>
                <a:latin typeface="Arial"/>
                <a:cs typeface="Arial"/>
              </a:rPr>
              <a:t>common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fractions or mixed</a:t>
            </a:r>
            <a:r>
              <a:rPr sz="120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numbers.</a:t>
            </a:r>
            <a:endParaRPr sz="1200">
              <a:latin typeface="Arial"/>
              <a:cs typeface="Arial"/>
            </a:endParaRPr>
          </a:p>
          <a:p>
            <a:pPr marL="12700" marR="1736725" indent="-635">
              <a:lnSpc>
                <a:spcPct val="111100"/>
              </a:lnSpc>
              <a:spcBef>
                <a:spcPts val="710"/>
              </a:spcBef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cannot </a:t>
            </a:r>
            <a:r>
              <a:rPr sz="1200" spc="30" dirty="0">
                <a:solidFill>
                  <a:srgbClr val="231F20"/>
                </a:solidFill>
                <a:latin typeface="Arial"/>
                <a:cs typeface="Arial"/>
              </a:rPr>
              <a:t>do </a:t>
            </a:r>
            <a:r>
              <a:rPr sz="1200" spc="-2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question,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go </a:t>
            </a:r>
            <a:r>
              <a:rPr sz="1200" b="1" spc="-1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1200" b="1" spc="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next 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one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.  </a:t>
            </a:r>
            <a:r>
              <a:rPr sz="1200" spc="-5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can </a:t>
            </a:r>
            <a:r>
              <a:rPr sz="1200" spc="15" dirty="0">
                <a:solidFill>
                  <a:srgbClr val="231F20"/>
                </a:solidFill>
                <a:latin typeface="Arial"/>
                <a:cs typeface="Arial"/>
              </a:rPr>
              <a:t>come </a:t>
            </a:r>
            <a:r>
              <a:rPr sz="1200" spc="20" dirty="0">
                <a:solidFill>
                  <a:srgbClr val="231F20"/>
                </a:solidFill>
                <a:latin typeface="Arial"/>
                <a:cs typeface="Arial"/>
              </a:rPr>
              <a:t>back </a:t>
            </a:r>
            <a:r>
              <a:rPr sz="1200" spc="3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200" spc="20" dirty="0">
                <a:solidFill>
                  <a:srgbClr val="231F20"/>
                </a:solidFill>
                <a:latin typeface="Arial"/>
                <a:cs typeface="Arial"/>
              </a:rPr>
              <a:t>it </a:t>
            </a:r>
            <a:r>
              <a:rPr sz="1200" spc="-20" dirty="0">
                <a:solidFill>
                  <a:srgbClr val="231F20"/>
                </a:solidFill>
                <a:latin typeface="Arial"/>
                <a:cs typeface="Arial"/>
              </a:rPr>
              <a:t>later,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20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time.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If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finish before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the end,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go </a:t>
            </a:r>
            <a:r>
              <a:rPr sz="1200" b="1" spc="15" dirty="0">
                <a:solidFill>
                  <a:srgbClr val="231F20"/>
                </a:solidFill>
                <a:latin typeface="Arial"/>
                <a:cs typeface="Arial"/>
              </a:rPr>
              <a:t>back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200" b="1" spc="10" dirty="0">
                <a:solidFill>
                  <a:srgbClr val="231F20"/>
                </a:solidFill>
                <a:latin typeface="Arial"/>
                <a:cs typeface="Arial"/>
              </a:rPr>
              <a:t>check </a:t>
            </a:r>
            <a:r>
              <a:rPr sz="1200" b="1" spc="-20" dirty="0">
                <a:solidFill>
                  <a:srgbClr val="231F20"/>
                </a:solidFill>
                <a:latin typeface="Arial"/>
                <a:cs typeface="Arial"/>
              </a:rPr>
              <a:t>your </a:t>
            </a:r>
            <a:r>
              <a:rPr sz="1200" b="1" spc="1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2542" y="2079523"/>
            <a:ext cx="5993130" cy="4060190"/>
          </a:xfrm>
          <a:custGeom>
            <a:avLst/>
            <a:gdLst/>
            <a:ahLst/>
            <a:cxnLst/>
            <a:rect l="l" t="t" r="r" b="b"/>
            <a:pathLst>
              <a:path w="5993130" h="4060190">
                <a:moveTo>
                  <a:pt x="107772" y="0"/>
                </a:moveTo>
                <a:lnTo>
                  <a:pt x="45337" y="1687"/>
                </a:lnTo>
                <a:lnTo>
                  <a:pt x="13300" y="13500"/>
                </a:lnTo>
                <a:lnTo>
                  <a:pt x="1555" y="45562"/>
                </a:lnTo>
                <a:lnTo>
                  <a:pt x="0" y="108000"/>
                </a:lnTo>
                <a:lnTo>
                  <a:pt x="7988" y="3951566"/>
                </a:lnTo>
                <a:lnTo>
                  <a:pt x="9807" y="4014004"/>
                </a:lnTo>
                <a:lnTo>
                  <a:pt x="21688" y="4046067"/>
                </a:lnTo>
                <a:lnTo>
                  <a:pt x="53776" y="4057880"/>
                </a:lnTo>
                <a:lnTo>
                  <a:pt x="116217" y="4059567"/>
                </a:lnTo>
                <a:lnTo>
                  <a:pt x="5885141" y="4059567"/>
                </a:lnTo>
                <a:lnTo>
                  <a:pt x="5947576" y="4057880"/>
                </a:lnTo>
                <a:lnTo>
                  <a:pt x="5979614" y="4046067"/>
                </a:lnTo>
                <a:lnTo>
                  <a:pt x="5991358" y="4014004"/>
                </a:lnTo>
                <a:lnTo>
                  <a:pt x="5992914" y="3951566"/>
                </a:lnTo>
                <a:lnTo>
                  <a:pt x="5984925" y="108000"/>
                </a:lnTo>
                <a:lnTo>
                  <a:pt x="5983106" y="45562"/>
                </a:lnTo>
                <a:lnTo>
                  <a:pt x="5971225" y="13500"/>
                </a:lnTo>
                <a:lnTo>
                  <a:pt x="5939137" y="1687"/>
                </a:lnTo>
                <a:lnTo>
                  <a:pt x="5876696" y="0"/>
                </a:lnTo>
                <a:lnTo>
                  <a:pt x="107772" y="0"/>
                </a:lnTo>
                <a:close/>
              </a:path>
            </a:pathLst>
          </a:custGeom>
          <a:ln w="19050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95824" y="6424576"/>
            <a:ext cx="5966460" cy="180657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900"/>
              </a:spcBef>
            </a:pPr>
            <a:r>
              <a:rPr sz="1400" b="1" spc="25" dirty="0">
                <a:solidFill>
                  <a:srgbClr val="231F20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75260" marR="799465">
              <a:lnSpc>
                <a:spcPct val="111100"/>
              </a:lnSpc>
              <a:spcBef>
                <a:spcPts val="525"/>
              </a:spcBef>
            </a:pPr>
            <a:r>
              <a:rPr sz="120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number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under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sz="1200" spc="25" dirty="0">
                <a:solidFill>
                  <a:srgbClr val="231F20"/>
                </a:solidFill>
                <a:latin typeface="Arial"/>
                <a:cs typeface="Arial"/>
              </a:rPr>
              <a:t>box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the side </a:t>
            </a:r>
            <a:r>
              <a:rPr sz="1200" spc="2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page tells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you the number  </a:t>
            </a:r>
            <a:r>
              <a:rPr sz="1200" spc="2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marks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available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20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question.</a:t>
            </a:r>
            <a:endParaRPr sz="1200">
              <a:latin typeface="Arial"/>
              <a:cs typeface="Arial"/>
            </a:endParaRPr>
          </a:p>
          <a:p>
            <a:pPr marL="175260">
              <a:lnSpc>
                <a:spcPct val="100000"/>
              </a:lnSpc>
              <a:spcBef>
                <a:spcPts val="869"/>
              </a:spcBef>
            </a:pP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this test, long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division and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long multiplication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questions </a:t>
            </a:r>
            <a:r>
              <a:rPr sz="1200" spc="-25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200" spc="2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Arial"/>
                <a:cs typeface="Arial"/>
              </a:rPr>
              <a:t>worth</a:t>
            </a:r>
            <a:endParaRPr sz="1200">
              <a:latin typeface="Arial"/>
              <a:cs typeface="Arial"/>
            </a:endParaRPr>
          </a:p>
          <a:p>
            <a:pPr marL="175895" marR="1289050" indent="-635">
              <a:lnSpc>
                <a:spcPct val="111100"/>
              </a:lnSpc>
            </a:pP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marks each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1200" spc="-5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will be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awarded 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marks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200" spc="-2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200" spc="15" dirty="0">
                <a:solidFill>
                  <a:srgbClr val="231F20"/>
                </a:solidFill>
                <a:latin typeface="Arial"/>
                <a:cs typeface="Arial"/>
              </a:rPr>
              <a:t>correct </a:t>
            </a:r>
            <a:r>
              <a:rPr sz="1200" spc="-20" dirty="0">
                <a:solidFill>
                  <a:srgbClr val="231F20"/>
                </a:solidFill>
                <a:latin typeface="Arial"/>
                <a:cs typeface="Arial"/>
              </a:rPr>
              <a:t>answer.  </a:t>
            </a:r>
            <a:r>
              <a:rPr sz="1200" spc="-5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get 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mark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for showing </a:t>
            </a:r>
            <a:r>
              <a:rPr sz="1200" spc="-2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formal</a:t>
            </a:r>
            <a:r>
              <a:rPr sz="1200" spc="3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Arial"/>
                <a:cs typeface="Arial"/>
              </a:rPr>
              <a:t>method.</a:t>
            </a:r>
            <a:endParaRPr sz="1200">
              <a:latin typeface="Arial"/>
              <a:cs typeface="Arial"/>
            </a:endParaRPr>
          </a:p>
          <a:p>
            <a:pPr marL="175895">
              <a:lnSpc>
                <a:spcPct val="100000"/>
              </a:lnSpc>
              <a:spcBef>
                <a:spcPts val="869"/>
              </a:spcBef>
            </a:pP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other questions </a:t>
            </a:r>
            <a:r>
              <a:rPr sz="1200" spc="-25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1200" spc="20" dirty="0">
                <a:solidFill>
                  <a:srgbClr val="231F20"/>
                </a:solidFill>
                <a:latin typeface="Arial"/>
                <a:cs typeface="Arial"/>
              </a:rPr>
              <a:t>worth 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1200" b="1" spc="15" dirty="0">
                <a:solidFill>
                  <a:srgbClr val="231F20"/>
                </a:solidFill>
                <a:latin typeface="Arial"/>
                <a:cs typeface="Arial"/>
              </a:rPr>
              <a:t>mark</a:t>
            </a:r>
            <a:r>
              <a:rPr sz="1200" b="1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2521" y="6373431"/>
            <a:ext cx="5993130" cy="2031364"/>
          </a:xfrm>
          <a:custGeom>
            <a:avLst/>
            <a:gdLst/>
            <a:ahLst/>
            <a:cxnLst/>
            <a:rect l="l" t="t" r="r" b="b"/>
            <a:pathLst>
              <a:path w="5993130" h="2031365">
                <a:moveTo>
                  <a:pt x="107556" y="0"/>
                </a:moveTo>
                <a:lnTo>
                  <a:pt x="45125" y="1687"/>
                </a:lnTo>
                <a:lnTo>
                  <a:pt x="13111" y="13500"/>
                </a:lnTo>
                <a:lnTo>
                  <a:pt x="1430" y="45562"/>
                </a:lnTo>
                <a:lnTo>
                  <a:pt x="0" y="108000"/>
                </a:lnTo>
                <a:lnTo>
                  <a:pt x="7556" y="1923097"/>
                </a:lnTo>
                <a:lnTo>
                  <a:pt x="9500" y="1985535"/>
                </a:lnTo>
                <a:lnTo>
                  <a:pt x="21445" y="2017598"/>
                </a:lnTo>
                <a:lnTo>
                  <a:pt x="53556" y="2029410"/>
                </a:lnTo>
                <a:lnTo>
                  <a:pt x="116001" y="2031098"/>
                </a:lnTo>
                <a:lnTo>
                  <a:pt x="5885395" y="2031098"/>
                </a:lnTo>
                <a:lnTo>
                  <a:pt x="5947826" y="2029410"/>
                </a:lnTo>
                <a:lnTo>
                  <a:pt x="5979841" y="2017598"/>
                </a:lnTo>
                <a:lnTo>
                  <a:pt x="5991521" y="1985535"/>
                </a:lnTo>
                <a:lnTo>
                  <a:pt x="5992952" y="1923097"/>
                </a:lnTo>
                <a:lnTo>
                  <a:pt x="5985408" y="108000"/>
                </a:lnTo>
                <a:lnTo>
                  <a:pt x="5983456" y="45562"/>
                </a:lnTo>
                <a:lnTo>
                  <a:pt x="5971509" y="13500"/>
                </a:lnTo>
                <a:lnTo>
                  <a:pt x="5939400" y="1687"/>
                </a:lnTo>
                <a:lnTo>
                  <a:pt x="5876963" y="0"/>
                </a:lnTo>
                <a:lnTo>
                  <a:pt x="107556" y="0"/>
                </a:lnTo>
                <a:close/>
              </a:path>
            </a:pathLst>
          </a:custGeom>
          <a:ln w="19050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2596" y="885888"/>
            <a:ext cx="5993130" cy="485140"/>
          </a:xfrm>
          <a:custGeom>
            <a:avLst/>
            <a:gdLst/>
            <a:ahLst/>
            <a:cxnLst/>
            <a:rect l="l" t="t" r="r" b="b"/>
            <a:pathLst>
              <a:path w="5993130" h="485140">
                <a:moveTo>
                  <a:pt x="5840399" y="0"/>
                </a:moveTo>
                <a:lnTo>
                  <a:pt x="152400" y="0"/>
                </a:ln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332549"/>
                </a:lnTo>
                <a:lnTo>
                  <a:pt x="2381" y="420655"/>
                </a:lnTo>
                <a:lnTo>
                  <a:pt x="19050" y="465899"/>
                </a:lnTo>
                <a:lnTo>
                  <a:pt x="64293" y="482568"/>
                </a:lnTo>
                <a:lnTo>
                  <a:pt x="152400" y="484949"/>
                </a:lnTo>
                <a:lnTo>
                  <a:pt x="5840399" y="484949"/>
                </a:lnTo>
                <a:lnTo>
                  <a:pt x="5928506" y="482568"/>
                </a:lnTo>
                <a:lnTo>
                  <a:pt x="5973749" y="465899"/>
                </a:lnTo>
                <a:lnTo>
                  <a:pt x="5990418" y="420655"/>
                </a:lnTo>
                <a:lnTo>
                  <a:pt x="5992799" y="332549"/>
                </a:lnTo>
                <a:lnTo>
                  <a:pt x="5992799" y="152400"/>
                </a:lnTo>
                <a:lnTo>
                  <a:pt x="5990418" y="64293"/>
                </a:lnTo>
                <a:lnTo>
                  <a:pt x="5973749" y="19050"/>
                </a:lnTo>
                <a:lnTo>
                  <a:pt x="5928506" y="2381"/>
                </a:lnTo>
                <a:lnTo>
                  <a:pt x="5840399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2596" y="885888"/>
            <a:ext cx="5993130" cy="485140"/>
          </a:xfrm>
          <a:custGeom>
            <a:avLst/>
            <a:gdLst/>
            <a:ahLst/>
            <a:cxnLst/>
            <a:rect l="l" t="t" r="r" b="b"/>
            <a:pathLst>
              <a:path w="5993130" h="485140">
                <a:moveTo>
                  <a:pt x="152400" y="0"/>
                </a:move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332549"/>
                </a:lnTo>
                <a:lnTo>
                  <a:pt x="2381" y="420655"/>
                </a:lnTo>
                <a:lnTo>
                  <a:pt x="19050" y="465899"/>
                </a:lnTo>
                <a:lnTo>
                  <a:pt x="64293" y="482568"/>
                </a:lnTo>
                <a:lnTo>
                  <a:pt x="152400" y="484949"/>
                </a:lnTo>
                <a:lnTo>
                  <a:pt x="5840399" y="484949"/>
                </a:lnTo>
                <a:lnTo>
                  <a:pt x="5928506" y="482568"/>
                </a:lnTo>
                <a:lnTo>
                  <a:pt x="5973749" y="465899"/>
                </a:lnTo>
                <a:lnTo>
                  <a:pt x="5990418" y="420655"/>
                </a:lnTo>
                <a:lnTo>
                  <a:pt x="5992799" y="332549"/>
                </a:lnTo>
                <a:lnTo>
                  <a:pt x="5992799" y="152400"/>
                </a:lnTo>
                <a:lnTo>
                  <a:pt x="5990418" y="64293"/>
                </a:lnTo>
                <a:lnTo>
                  <a:pt x="5973749" y="19050"/>
                </a:lnTo>
                <a:lnTo>
                  <a:pt x="5928506" y="2381"/>
                </a:lnTo>
                <a:lnTo>
                  <a:pt x="5840399" y="0"/>
                </a:lnTo>
                <a:lnTo>
                  <a:pt x="152400" y="0"/>
                </a:lnTo>
                <a:close/>
              </a:path>
            </a:pathLst>
          </a:custGeom>
          <a:ln w="19050">
            <a:solidFill>
              <a:srgbClr val="2B2A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87247" y="981598"/>
            <a:ext cx="5972810" cy="233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Instructions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05435">
              <a:lnSpc>
                <a:spcPct val="100000"/>
              </a:lnSpc>
            </a:pPr>
            <a:r>
              <a:rPr sz="1400" spc="-55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4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31F20"/>
                </a:solidFill>
                <a:latin typeface="Arial"/>
                <a:cs typeface="Arial"/>
              </a:rPr>
              <a:t>must </a:t>
            </a: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not </a:t>
            </a:r>
            <a:r>
              <a:rPr sz="1400" spc="-10" dirty="0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sz="1400" spc="-3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400" spc="10" dirty="0">
                <a:solidFill>
                  <a:srgbClr val="231F20"/>
                </a:solidFill>
                <a:latin typeface="Arial"/>
                <a:cs typeface="Arial"/>
              </a:rPr>
              <a:t>calculator </a:t>
            </a:r>
            <a:r>
              <a:rPr sz="1400" spc="3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400" spc="-5" dirty="0">
                <a:solidFill>
                  <a:srgbClr val="231F20"/>
                </a:solidFill>
                <a:latin typeface="Arial"/>
                <a:cs typeface="Arial"/>
              </a:rPr>
              <a:t>answer </a:t>
            </a:r>
            <a:r>
              <a:rPr sz="1400" spc="-10" dirty="0">
                <a:solidFill>
                  <a:srgbClr val="231F20"/>
                </a:solidFill>
                <a:latin typeface="Arial"/>
                <a:cs typeface="Arial"/>
              </a:rPr>
              <a:t>any </a:t>
            </a:r>
            <a:r>
              <a:rPr sz="1400" spc="10" dirty="0">
                <a:solidFill>
                  <a:srgbClr val="231F20"/>
                </a:solidFill>
                <a:latin typeface="Arial"/>
                <a:cs typeface="Arial"/>
              </a:rPr>
              <a:t>questions </a:t>
            </a:r>
            <a:r>
              <a:rPr sz="14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400" spc="1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1400" spc="15" dirty="0">
                <a:solidFill>
                  <a:srgbClr val="231F20"/>
                </a:solidFill>
                <a:latin typeface="Arial"/>
                <a:cs typeface="Arial"/>
              </a:rPr>
              <a:t>test.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79070">
              <a:lnSpc>
                <a:spcPct val="100000"/>
              </a:lnSpc>
              <a:spcBef>
                <a:spcPts val="1095"/>
              </a:spcBef>
            </a:pPr>
            <a:r>
              <a:rPr sz="1400" b="1" spc="-10" dirty="0">
                <a:solidFill>
                  <a:srgbClr val="231F20"/>
                </a:solidFill>
                <a:latin typeface="Arial"/>
                <a:cs typeface="Arial"/>
              </a:rPr>
              <a:t>Questions </a:t>
            </a: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00" b="1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answers</a:t>
            </a:r>
            <a:endParaRPr sz="1400" dirty="0">
              <a:latin typeface="Arial"/>
              <a:cs typeface="Arial"/>
            </a:endParaRPr>
          </a:p>
          <a:p>
            <a:pPr marL="179070" marR="2658110">
              <a:lnSpc>
                <a:spcPts val="2310"/>
              </a:lnSpc>
              <a:spcBef>
                <a:spcPts val="40"/>
              </a:spcBef>
            </a:pPr>
            <a:r>
              <a:rPr sz="1200" spc="-5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have 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30 minutes </a:t>
            </a:r>
            <a:r>
              <a:rPr sz="1200" spc="3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200" spc="15" dirty="0">
                <a:solidFill>
                  <a:srgbClr val="231F20"/>
                </a:solidFill>
                <a:latin typeface="Arial"/>
                <a:cs typeface="Arial"/>
              </a:rPr>
              <a:t>complete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this test. 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Work as </a:t>
            </a:r>
            <a:r>
              <a:rPr sz="1200" spc="15" dirty="0">
                <a:solidFill>
                  <a:srgbClr val="231F20"/>
                </a:solidFill>
                <a:latin typeface="Arial"/>
                <a:cs typeface="Arial"/>
              </a:rPr>
              <a:t>quickly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carefully </a:t>
            </a:r>
            <a:r>
              <a:rPr sz="1200" spc="-1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you can.  Put your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answer in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200" spc="25" dirty="0">
                <a:solidFill>
                  <a:srgbClr val="231F20"/>
                </a:solidFill>
                <a:latin typeface="Arial"/>
                <a:cs typeface="Arial"/>
              </a:rPr>
              <a:t>box </a:t>
            </a:r>
            <a:r>
              <a:rPr sz="1200" spc="1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20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"/>
                <a:cs typeface="Arial"/>
              </a:rPr>
              <a:t>question.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902772"/>
              </p:ext>
            </p:extLst>
          </p:nvPr>
        </p:nvGraphicFramePr>
        <p:xfrm>
          <a:off x="360000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1572260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sz="18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10%</a:t>
                      </a: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10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1399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57303"/>
              </p:ext>
            </p:extLst>
          </p:nvPr>
        </p:nvGraphicFramePr>
        <p:xfrm>
          <a:off x="360000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1572260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lang="en-GB" sz="1800" spc="2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lang="en-GB" sz="1800" spc="2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spc="2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10% of 100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1399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97299" y="10166902"/>
            <a:ext cx="8928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9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07046" y="85233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80186"/>
              </p:ext>
            </p:extLst>
          </p:nvPr>
        </p:nvGraphicFramePr>
        <p:xfrm>
          <a:off x="360000" y="6764414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685"/>
                        </a:spcBef>
                        <a:tabLst>
                          <a:tab pos="2863215" algn="l"/>
                        </a:tabLst>
                      </a:pP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                   = </a:t>
                      </a: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10% of 1000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1399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C561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C56158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7046" y="387634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5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19837" y="6896734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3234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3234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93136"/>
              </p:ext>
            </p:extLst>
          </p:nvPr>
        </p:nvGraphicFramePr>
        <p:xfrm>
          <a:off x="599039" y="676440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10% of 2000 </a:t>
                      </a:r>
                      <a:r>
                        <a:rPr sz="1800" spc="2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3678"/>
              </p:ext>
            </p:extLst>
          </p:nvPr>
        </p:nvGraphicFramePr>
        <p:xfrm>
          <a:off x="599039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                    = 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10% of 200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63126"/>
              </p:ext>
            </p:extLst>
          </p:nvPr>
        </p:nvGraphicFramePr>
        <p:xfrm>
          <a:off x="599039" y="720013"/>
          <a:ext cx="6590011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631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6318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584948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1572260">
                        <a:lnSpc>
                          <a:spcPct val="100000"/>
                        </a:lnSpc>
                        <a:spcBef>
                          <a:spcPts val="1685"/>
                        </a:spcBef>
                      </a:pPr>
                      <a:r>
                        <a:rPr lang="en-GB" sz="1800" spc="2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lang="en-GB" sz="1800" spc="2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spc="2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10% of 20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1399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446085" y="85233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7138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7138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875286" y="10166902"/>
            <a:ext cx="88773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5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1446084" y="38989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/>
        </p:nvSpPr>
        <p:spPr>
          <a:xfrm>
            <a:off x="3016250" y="6870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782366"/>
              </p:ext>
            </p:extLst>
          </p:nvPr>
        </p:nvGraphicFramePr>
        <p:xfrm>
          <a:off x="360000" y="6764414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5% x 1000 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39856"/>
              </p:ext>
            </p:extLst>
          </p:nvPr>
        </p:nvGraphicFramePr>
        <p:xfrm>
          <a:off x="360000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5% x 100 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70771"/>
              </p:ext>
            </p:extLst>
          </p:nvPr>
        </p:nvGraphicFramePr>
        <p:xfrm>
          <a:off x="360000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5% of 10 </a:t>
                      </a:r>
                      <a:r>
                        <a:rPr sz="1800" spc="2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97299" y="10166902"/>
            <a:ext cx="8921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9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3234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3234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2559050" y="8509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2559049" y="3822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/>
        </p:nvSpPr>
        <p:spPr>
          <a:xfrm>
            <a:off x="2559048" y="6870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1741"/>
              </p:ext>
            </p:extLst>
          </p:nvPr>
        </p:nvGraphicFramePr>
        <p:xfrm>
          <a:off x="599039" y="676440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685"/>
                        </a:spcBef>
                        <a:tabLst>
                          <a:tab pos="2218055" algn="l"/>
                        </a:tabLst>
                      </a:pPr>
                      <a:r>
                        <a:rPr lang="en-GB" sz="1800" baseline="0" dirty="0" smtClean="0">
                          <a:latin typeface="Arial"/>
                          <a:cs typeface="Arial"/>
                        </a:rPr>
                        <a:t>                         = </a:t>
                      </a:r>
                      <a:r>
                        <a:rPr lang="en-GB" sz="1800" baseline="0" dirty="0" smtClean="0">
                          <a:latin typeface="Arial"/>
                          <a:cs typeface="Arial"/>
                        </a:rPr>
                        <a:t>5% of 2000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1399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28394"/>
              </p:ext>
            </p:extLst>
          </p:nvPr>
        </p:nvGraphicFramePr>
        <p:xfrm>
          <a:off x="599039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1635760">
                        <a:lnSpc>
                          <a:spcPct val="100000"/>
                        </a:lnSpc>
                        <a:spcBef>
                          <a:spcPts val="1885"/>
                        </a:spcBef>
                      </a:pPr>
                      <a:r>
                        <a:rPr sz="1800" spc="2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 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5% x 200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939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41326"/>
              </p:ext>
            </p:extLst>
          </p:nvPr>
        </p:nvGraphicFramePr>
        <p:xfrm>
          <a:off x="599039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baseline="0" dirty="0" smtClean="0">
                          <a:latin typeface="Arial"/>
                          <a:cs typeface="Arial"/>
                        </a:rPr>
                        <a:t>                         = </a:t>
                      </a:r>
                      <a:r>
                        <a:rPr lang="en-GB" sz="1800" baseline="0" dirty="0" smtClean="0">
                          <a:latin typeface="Arial"/>
                          <a:cs typeface="Arial"/>
                        </a:rPr>
                        <a:t>5% x 20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5885332" y="10166902"/>
            <a:ext cx="87756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7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2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09636" y="3901745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5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06167" y="6896734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7138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7138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/>
          <p:nvPr/>
        </p:nvSpPr>
        <p:spPr>
          <a:xfrm>
            <a:off x="1644650" y="84825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81454"/>
              </p:ext>
            </p:extLst>
          </p:nvPr>
        </p:nvGraphicFramePr>
        <p:xfrm>
          <a:off x="360000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15%</a:t>
                      </a: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10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2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797073"/>
              </p:ext>
            </p:extLst>
          </p:nvPr>
        </p:nvGraphicFramePr>
        <p:xfrm>
          <a:off x="360000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15% x 100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729003"/>
              </p:ext>
            </p:extLst>
          </p:nvPr>
        </p:nvGraphicFramePr>
        <p:xfrm>
          <a:off x="360000" y="6764414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15%</a:t>
                      </a: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1000 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97299" y="10166902"/>
            <a:ext cx="8940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10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3234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3234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2658931" y="8509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2559050" y="3822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/>
        </p:nvSpPr>
        <p:spPr>
          <a:xfrm>
            <a:off x="2711450" y="6870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95293"/>
              </p:ext>
            </p:extLst>
          </p:nvPr>
        </p:nvGraphicFramePr>
        <p:xfrm>
          <a:off x="599039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15% of 20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36275"/>
              </p:ext>
            </p:extLst>
          </p:nvPr>
        </p:nvGraphicFramePr>
        <p:xfrm>
          <a:off x="599039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15%</a:t>
                      </a: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200</a:t>
                      </a:r>
                      <a:r>
                        <a:rPr lang="en-GB" sz="1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964195"/>
              </p:ext>
            </p:extLst>
          </p:nvPr>
        </p:nvGraphicFramePr>
        <p:xfrm>
          <a:off x="599039" y="676440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15%</a:t>
                      </a:r>
                      <a:r>
                        <a:rPr lang="en-GB" sz="1800" spc="6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2000 </a:t>
                      </a:r>
                      <a:r>
                        <a:rPr lang="en-GB" sz="1800" spc="6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5870892" y="10166902"/>
            <a:ext cx="8921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90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60006" y="359994"/>
                </a:lnTo>
                <a:lnTo>
                  <a:pt x="360006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7138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60006" y="359994"/>
                </a:lnTo>
                <a:lnTo>
                  <a:pt x="360006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138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7138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7138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2863850" y="8509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2863850" y="3822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/>
        </p:nvSpPr>
        <p:spPr>
          <a:xfrm>
            <a:off x="3016250" y="6870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4372"/>
              </p:ext>
            </p:extLst>
          </p:nvPr>
        </p:nvGraphicFramePr>
        <p:xfrm>
          <a:off x="360000" y="720013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1% of 1000 =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11975"/>
              </p:ext>
            </p:extLst>
          </p:nvPr>
        </p:nvGraphicFramePr>
        <p:xfrm>
          <a:off x="360000" y="3744011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baseline="0" dirty="0" smtClean="0">
                          <a:latin typeface="Arial"/>
                          <a:cs typeface="Arial"/>
                        </a:rPr>
                        <a:t>                        = </a:t>
                      </a:r>
                      <a:r>
                        <a:rPr lang="en-GB" sz="1800" baseline="0" dirty="0" smtClean="0">
                          <a:latin typeface="Arial"/>
                          <a:cs typeface="Arial"/>
                        </a:rPr>
                        <a:t>1% of 100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31105"/>
              </p:ext>
            </p:extLst>
          </p:nvPr>
        </p:nvGraphicFramePr>
        <p:xfrm>
          <a:off x="360000" y="6764414"/>
          <a:ext cx="6590020" cy="276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5209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52095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683895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</a:tblGrid>
              <a:tr h="7556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68275">
                        <a:lnSpc>
                          <a:spcPct val="100000"/>
                        </a:lnSpc>
                      </a:pPr>
                      <a:r>
                        <a:rPr sz="1800" b="1" spc="130" dirty="0">
                          <a:solidFill>
                            <a:srgbClr val="0062AB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1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lang="en-GB" sz="1800" dirty="0" smtClean="0">
                          <a:latin typeface="Arial"/>
                          <a:cs typeface="Arial"/>
                        </a:rPr>
                        <a:t>                         = </a:t>
                      </a:r>
                      <a:r>
                        <a:rPr lang="en-GB" sz="1800" dirty="0" smtClean="0">
                          <a:latin typeface="Arial"/>
                          <a:cs typeface="Arial"/>
                        </a:rPr>
                        <a:t>1% of 10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30504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28575">
                      <a:solidFill>
                        <a:srgbClr val="0062AB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28575">
                      <a:solidFill>
                        <a:srgbClr val="0062AB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62AB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6350">
                      <a:solidFill>
                        <a:srgbClr val="D8887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6350">
                      <a:solidFill>
                        <a:srgbClr val="D8887E"/>
                      </a:solidFill>
                      <a:prstDash val="solid"/>
                    </a:lnR>
                    <a:lnT w="28575">
                      <a:solidFill>
                        <a:srgbClr val="0062AB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8887E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D8887E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8D2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97299" y="10166902"/>
            <a:ext cx="9499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20" dirty="0">
                <a:solidFill>
                  <a:srgbClr val="231F20"/>
                </a:solidFill>
                <a:latin typeface="Trebuchet MS"/>
                <a:cs typeface="Trebuchet MS"/>
              </a:rPr>
              <a:t>Page </a:t>
            </a: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10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1200" spc="-2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lang="en-GB" sz="1200" b="1" spc="85" dirty="0">
                <a:solidFill>
                  <a:srgbClr val="231F20"/>
                </a:solidFill>
                <a:latin typeface="Arial"/>
                <a:cs typeface="Arial"/>
              </a:rPr>
              <a:t>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32346" y="27176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4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32346" y="57416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3234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32346" y="876200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0" y="359994"/>
                </a:moveTo>
                <a:lnTo>
                  <a:pt x="359994" y="359994"/>
                </a:lnTo>
                <a:lnTo>
                  <a:pt x="359994" y="0"/>
                </a:lnTo>
                <a:lnTo>
                  <a:pt x="0" y="0"/>
                </a:lnTo>
                <a:lnTo>
                  <a:pt x="0" y="35999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/>
          <p:nvPr/>
        </p:nvSpPr>
        <p:spPr>
          <a:xfrm>
            <a:off x="2566714" y="8509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3"/>
          <p:cNvSpPr/>
          <p:nvPr/>
        </p:nvSpPr>
        <p:spPr>
          <a:xfrm>
            <a:off x="1272279" y="38989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3"/>
          <p:cNvSpPr/>
          <p:nvPr/>
        </p:nvSpPr>
        <p:spPr>
          <a:xfrm>
            <a:off x="1272279" y="6870700"/>
            <a:ext cx="1261745" cy="502284"/>
          </a:xfrm>
          <a:custGeom>
            <a:avLst/>
            <a:gdLst/>
            <a:ahLst/>
            <a:cxnLst/>
            <a:rect l="l" t="t" r="r" b="b"/>
            <a:pathLst>
              <a:path w="1261745" h="502284">
                <a:moveTo>
                  <a:pt x="0" y="502005"/>
                </a:moveTo>
                <a:lnTo>
                  <a:pt x="1261605" y="502005"/>
                </a:lnTo>
                <a:lnTo>
                  <a:pt x="1261605" y="0"/>
                </a:lnTo>
                <a:lnTo>
                  <a:pt x="0" y="0"/>
                </a:lnTo>
                <a:lnTo>
                  <a:pt x="0" y="502005"/>
                </a:lnTo>
                <a:close/>
              </a:path>
            </a:pathLst>
          </a:custGeom>
          <a:ln w="25400">
            <a:solidFill>
              <a:srgbClr val="0062A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31625</TotalTime>
  <Words>828</Words>
  <Application>Microsoft Office PowerPoint</Application>
  <PresentationFormat>Custom</PresentationFormat>
  <Paragraphs>836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Year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key stage 2 mathematics Paper 1: arithmetic</dc:title>
  <dc:creator>Standards and Testing Agency</dc:creator>
  <cp:lastModifiedBy>John Bee</cp:lastModifiedBy>
  <cp:revision>98</cp:revision>
  <dcterms:created xsi:type="dcterms:W3CDTF">2019-08-18T10:32:01Z</dcterms:created>
  <dcterms:modified xsi:type="dcterms:W3CDTF">2020-04-15T07:24:31Z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2019-02-04T00:00:00Z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2019-08-18T00:00:00Z</vt:filetime>
  </property>
</Properties>
</file>